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57" r:id="rId4"/>
    <p:sldId id="258" r:id="rId5"/>
    <p:sldId id="265" r:id="rId6"/>
    <p:sldId id="266" r:id="rId7"/>
    <p:sldId id="261" r:id="rId8"/>
    <p:sldId id="262" r:id="rId9"/>
    <p:sldId id="263" r:id="rId10"/>
    <p:sldId id="260" r:id="rId11"/>
    <p:sldId id="259" r:id="rId12"/>
    <p:sldId id="264" r:id="rId13"/>
    <p:sldId id="270" r:id="rId14"/>
    <p:sldId id="268" r:id="rId15"/>
    <p:sldId id="269" r:id="rId16"/>
    <p:sldId id="267" r:id="rId17"/>
    <p:sldId id="271" r:id="rId18"/>
    <p:sldId id="272" r:id="rId19"/>
    <p:sldId id="273" r:id="rId20"/>
    <p:sldId id="274" r:id="rId21"/>
    <p:sldId id="275" r:id="rId22"/>
    <p:sldId id="284" r:id="rId23"/>
    <p:sldId id="278" r:id="rId24"/>
    <p:sldId id="280" r:id="rId25"/>
    <p:sldId id="276" r:id="rId26"/>
    <p:sldId id="279" r:id="rId27"/>
    <p:sldId id="277" r:id="rId28"/>
    <p:sldId id="281" r:id="rId29"/>
    <p:sldId id="28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94"/>
  </p:normalViewPr>
  <p:slideViewPr>
    <p:cSldViewPr snapToGrid="0" snapToObjects="1">
      <p:cViewPr>
        <p:scale>
          <a:sx n="254" d="100"/>
          <a:sy n="254" d="100"/>
        </p:scale>
        <p:origin x="-5880" y="-3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pedia.org/wiki/Ball_tree" TargetMode="External"/><Relationship Id="rId3" Type="http://schemas.openxmlformats.org/officeDocument/2006/relationships/hyperlink" Target="https://wikipedia.org/wiki/Locality-sensitive_hashing" TargetMode="External"/><Relationship Id="rId7" Type="http://schemas.openxmlformats.org/officeDocument/2006/relationships/hyperlink" Target="https://wikipedia.org/wiki/MinHash" TargetMode="External"/><Relationship Id="rId2" Type="http://schemas.openxmlformats.org/officeDocument/2006/relationships/hyperlink" Target="https://wikipedia.org/wiki/K-d_tre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1010.3812" TargetMode="External"/><Relationship Id="rId5" Type="http://schemas.openxmlformats.org/officeDocument/2006/relationships/hyperlink" Target="https://ieeexplore.ieee.org/document/7926439/" TargetMode="External"/><Relationship Id="rId4" Type="http://schemas.openxmlformats.org/officeDocument/2006/relationships/hyperlink" Target="https://wikipedia.org/wiki/Vantage-point_tree" TargetMode="External"/><Relationship Id="rId9" Type="http://schemas.openxmlformats.org/officeDocument/2006/relationships/hyperlink" Target="https://papers.nips.cc/paper/3383-spectral-hashing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11.03814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EFE7-5152-E140-87F1-3B5717DDD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Multi-stage ranking &amp; retrieval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34BE3-FBF0-E846-BD03-4A2CB8AA21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 to machine learning pipelines under low latency constraint</a:t>
            </a:r>
          </a:p>
        </p:txBody>
      </p:sp>
    </p:spTree>
    <p:extLst>
      <p:ext uri="{BB962C8B-B14F-4D97-AF65-F5344CB8AC3E}">
        <p14:creationId xmlns:p14="http://schemas.microsoft.com/office/powerpoint/2010/main" val="840449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02B3-EDB9-804B-910F-4EFC1AF4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Myself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8EE7A-CA95-7446-867C-85D435B79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966305"/>
            <a:ext cx="9760492" cy="3927868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ML Software Engineer at FB Marketplace, Product Intelligence Team</a:t>
            </a:r>
          </a:p>
          <a:p>
            <a:r>
              <a:rPr lang="en-US" sz="1600" dirty="0"/>
              <a:t>Worked at Walmart ecommerce on Query Understanding and Product Ranking</a:t>
            </a:r>
          </a:p>
          <a:p>
            <a:r>
              <a:rPr lang="en-US" sz="1600" dirty="0"/>
              <a:t>Worked with early stage startups in online advertisements</a:t>
            </a:r>
          </a:p>
          <a:p>
            <a:pPr lvl="1"/>
            <a:r>
              <a:rPr lang="en-US" sz="1500" dirty="0"/>
              <a:t>versatile problem set</a:t>
            </a:r>
          </a:p>
          <a:p>
            <a:pPr lvl="2"/>
            <a:r>
              <a:rPr lang="en-US" sz="1300" dirty="0"/>
              <a:t>Budget Optimization</a:t>
            </a:r>
          </a:p>
          <a:p>
            <a:pPr lvl="2"/>
            <a:r>
              <a:rPr lang="en-US" sz="1300" dirty="0"/>
              <a:t>Bid Price prediction </a:t>
            </a:r>
          </a:p>
          <a:p>
            <a:pPr lvl="2"/>
            <a:r>
              <a:rPr lang="en-US" sz="1300" dirty="0"/>
              <a:t>Time series forecasting</a:t>
            </a:r>
            <a:endParaRPr lang="en-US" dirty="0"/>
          </a:p>
          <a:p>
            <a:r>
              <a:rPr lang="en-US" sz="1600" dirty="0"/>
              <a:t>Masters CS from NC State (jumped ship from Computational Security to ML)</a:t>
            </a:r>
          </a:p>
          <a:p>
            <a:pPr lvl="1"/>
            <a:r>
              <a:rPr lang="en-US" sz="1600" dirty="0"/>
              <a:t>Concentrated heavily on Statistics, Probability, Queuing Theory, Sampling Theory</a:t>
            </a:r>
          </a:p>
          <a:p>
            <a:pPr lvl="1"/>
            <a:r>
              <a:rPr lang="en-US" sz="1600" dirty="0"/>
              <a:t>Particularly focused on Covariate Shift In Sentiment Analysis and Graph Mining</a:t>
            </a:r>
          </a:p>
          <a:p>
            <a:r>
              <a:rPr lang="en-US" sz="1600" dirty="0"/>
              <a:t>Undergrad</a:t>
            </a:r>
            <a:r>
              <a:rPr lang="en-US" sz="1800" dirty="0"/>
              <a:t> : </a:t>
            </a:r>
            <a:r>
              <a:rPr lang="en-US" sz="1600" dirty="0"/>
              <a:t>A serious crypto nerd, researched on secure key exchange and authentication protocols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lvl="1"/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45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16C74-0006-B849-874E-8AB8C1E0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482F-A465-CB4B-920B-29F971479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lvl="2"/>
            <a:r>
              <a:rPr lang="en-US" sz="1800" i="1" dirty="0"/>
              <a:t>“It is better to be alive and wrong or right and dead?” </a:t>
            </a:r>
          </a:p>
          <a:p>
            <a:pPr lvl="8"/>
            <a:r>
              <a:rPr lang="en-US" sz="1400" i="1" dirty="0"/>
              <a:t>- Jay Kreps,  A Few Notes on Kafka and Jepson (2013)</a:t>
            </a:r>
          </a:p>
          <a:p>
            <a:pPr lvl="8"/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5490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A8E8-8544-B942-8DBD-BA70D1E2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07D88-16FC-D245-9966-255E1F9A5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Amazon : ~700+ million SKUs</a:t>
            </a:r>
          </a:p>
          <a:p>
            <a:r>
              <a:rPr lang="en-US" dirty="0"/>
              <a:t>Walmart ecommerce : ~100 million SKUs</a:t>
            </a:r>
          </a:p>
          <a:p>
            <a:r>
              <a:rPr lang="en-US" dirty="0"/>
              <a:t>Facebook : 20-30 million active ads</a:t>
            </a:r>
          </a:p>
          <a:p>
            <a:r>
              <a:rPr lang="en-US" dirty="0"/>
              <a:t>Tinder : 8+ million users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51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9046F-5838-4C7A-BBE8-A77F40FD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5E6CDB-92ED-43A1-9491-C46E2C8E9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BB966BC-DC49-4138-8DEF-B1CD13033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1"/>
            <a:ext cx="6104331" cy="5149101"/>
            <a:chOff x="632237" y="482171"/>
            <a:chExt cx="6104331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D0BD06-EC5B-4F0E-A221-562BC2BA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7" y="482171"/>
              <a:ext cx="610433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34200B3-EC47-4A5B-A640-7118BF6AD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6" y="812507"/>
              <a:ext cx="5471355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3B9DAF8-7DB4-40CB-85F8-7E02F95C6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7042" y="984450"/>
            <a:ext cx="5145580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06AED2C-61BA-485C-9DD4-B23B6280F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8029" y="1847088"/>
            <a:ext cx="352036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D2FCB8-DC2A-B248-A64E-F881AB06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030" y="804520"/>
            <a:ext cx="3520367" cy="1049235"/>
          </a:xfrm>
        </p:spPr>
        <p:txBody>
          <a:bodyPr>
            <a:normAutofit/>
          </a:bodyPr>
          <a:lstStyle/>
          <a:p>
            <a:r>
              <a:rPr lang="en-US" dirty="0"/>
              <a:t>Latency Constraints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DD4D24-1518-C742-B041-0FC88B97A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223" y="1879333"/>
            <a:ext cx="4825148" cy="23401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99B1A-E143-874B-A68C-4D01B74B8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029" y="2015732"/>
            <a:ext cx="3520368" cy="34506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500" dirty="0"/>
              <a:t>Ad Exchanges : 120 </a:t>
            </a:r>
            <a:r>
              <a:rPr lang="en-US" sz="1500" dirty="0" err="1"/>
              <a:t>ms</a:t>
            </a:r>
            <a:endParaRPr lang="en-US" sz="1500" dirty="0"/>
          </a:p>
          <a:p>
            <a:pPr>
              <a:lnSpc>
                <a:spcPct val="110000"/>
              </a:lnSpc>
            </a:pPr>
            <a:r>
              <a:rPr lang="en-US" sz="1500" dirty="0"/>
              <a:t>Facebook Ads : 700 </a:t>
            </a:r>
            <a:r>
              <a:rPr lang="en-US" sz="1500" dirty="0" err="1"/>
              <a:t>ms</a:t>
            </a:r>
            <a:endParaRPr lang="en-US" sz="1500" dirty="0"/>
          </a:p>
          <a:p>
            <a:pPr>
              <a:lnSpc>
                <a:spcPct val="110000"/>
              </a:lnSpc>
            </a:pPr>
            <a:r>
              <a:rPr lang="en-US" sz="1500" dirty="0"/>
              <a:t>Page Load </a:t>
            </a:r>
            <a:r>
              <a:rPr lang="en-US" sz="1500" dirty="0">
                <a:sym typeface="Wingdings" pitchFamily="2" charset="2"/>
              </a:rPr>
              <a:t>(holiday season : 30x traffic)</a:t>
            </a:r>
            <a:r>
              <a:rPr lang="en-US" sz="1500" dirty="0"/>
              <a:t> </a:t>
            </a:r>
          </a:p>
          <a:p>
            <a:pPr lvl="1">
              <a:lnSpc>
                <a:spcPct val="110000"/>
              </a:lnSpc>
            </a:pPr>
            <a:r>
              <a:rPr lang="en-US" sz="1500" dirty="0"/>
              <a:t>Amazon desktop: 2.3 seconds</a:t>
            </a:r>
          </a:p>
          <a:p>
            <a:pPr lvl="1">
              <a:lnSpc>
                <a:spcPct val="110000"/>
              </a:lnSpc>
            </a:pPr>
            <a:r>
              <a:rPr lang="en-US" sz="1500" dirty="0"/>
              <a:t>Walmart desktop: 4.73 seconds</a:t>
            </a:r>
          </a:p>
          <a:p>
            <a:pPr lvl="1">
              <a:lnSpc>
                <a:spcPct val="110000"/>
              </a:lnSpc>
            </a:pPr>
            <a:r>
              <a:rPr lang="en-US" sz="1500" dirty="0"/>
              <a:t>Amazon mobile: 1.14 seconds</a:t>
            </a:r>
          </a:p>
          <a:p>
            <a:pPr lvl="1">
              <a:lnSpc>
                <a:spcPct val="110000"/>
              </a:lnSpc>
            </a:pPr>
            <a:r>
              <a:rPr lang="en-US" sz="1500" dirty="0"/>
              <a:t>Walmart mobile: 5.56 seconds   </a:t>
            </a:r>
          </a:p>
          <a:p>
            <a:pPr lvl="1">
              <a:lnSpc>
                <a:spcPct val="110000"/>
              </a:lnSpc>
            </a:pPr>
            <a:endParaRPr lang="en-US" sz="15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FCF05C-6070-460B-8E60-12BE3EFD1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D731F1-726F-453E-9516-3058095DE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30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78DD1-66EC-9B42-94E7-E83FA01F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Retrieval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FC0D3-7470-E047-A8F6-21E6CB1C5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Inverted Indexes</a:t>
            </a:r>
          </a:p>
          <a:p>
            <a:r>
              <a:rPr lang="en-US" dirty="0"/>
              <a:t>Relevance Score</a:t>
            </a:r>
          </a:p>
          <a:p>
            <a:r>
              <a:rPr lang="en-US" dirty="0"/>
              <a:t>Tree Based Indexing</a:t>
            </a:r>
          </a:p>
          <a:p>
            <a:r>
              <a:rPr lang="en-US" dirty="0"/>
              <a:t>Bit Map Indexing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70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2727-58BC-244B-9704-62C4FD54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Inverted Index</a:t>
            </a:r>
          </a:p>
        </p:txBody>
      </p:sp>
      <p:pic>
        <p:nvPicPr>
          <p:cNvPr id="4" name="Google Shape;126;p4" descr="Screen Shot 2018-02-20 at 11.01.12 AM.png">
            <a:extLst>
              <a:ext uri="{FF2B5EF4-FFF2-40B4-BE49-F238E27FC236}">
                <a16:creationId xmlns:a16="http://schemas.microsoft.com/office/drawing/2014/main" id="{D1CE0F7F-867C-E742-A6AF-A136D4FA567D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3621372" y="2016125"/>
            <a:ext cx="5263581" cy="34496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06329A-24F7-4E48-8E56-EFF4947DC3F5}"/>
              </a:ext>
            </a:extLst>
          </p:cNvPr>
          <p:cNvSpPr txBox="1"/>
          <p:nvPr/>
        </p:nvSpPr>
        <p:spPr>
          <a:xfrm>
            <a:off x="1420511" y="5708822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http://</a:t>
            </a:r>
            <a:r>
              <a:rPr lang="en-US" sz="1000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web.stanford.edu</a:t>
            </a:r>
            <a:r>
              <a:rPr lang="en-US" sz="1000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/class/cs276/</a:t>
            </a:r>
            <a:r>
              <a:rPr lang="en-US" sz="1000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course_schedule.html</a:t>
            </a:r>
            <a:endParaRPr lang="en-US" sz="1000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3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9B95-D808-4141-858B-39DF69C1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POSTING LISTS</a:t>
            </a:r>
            <a:endParaRPr lang="en-US" dirty="0"/>
          </a:p>
        </p:txBody>
      </p:sp>
      <p:pic>
        <p:nvPicPr>
          <p:cNvPr id="4" name="Google Shape;134;p5" descr="Screen Shot 2018-02-20 at 11.05.33 AM.png">
            <a:extLst>
              <a:ext uri="{FF2B5EF4-FFF2-40B4-BE49-F238E27FC236}">
                <a16:creationId xmlns:a16="http://schemas.microsoft.com/office/drawing/2014/main" id="{713501A6-BCDA-8E43-A9CC-EA4570228F7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421685" y="2016125"/>
            <a:ext cx="3662954" cy="34496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6E9219-8BD8-AF44-9344-5F643F31FF8B}"/>
              </a:ext>
            </a:extLst>
          </p:cNvPr>
          <p:cNvSpPr txBox="1"/>
          <p:nvPr/>
        </p:nvSpPr>
        <p:spPr>
          <a:xfrm>
            <a:off x="1049808" y="5857103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http://</a:t>
            </a:r>
            <a:r>
              <a:rPr lang="en-US" sz="1000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web.stanford.edu</a:t>
            </a:r>
            <a:r>
              <a:rPr lang="en-US" sz="1000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/class/cs276/</a:t>
            </a:r>
            <a:r>
              <a:rPr lang="en-US" sz="1000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course_schedule.html</a:t>
            </a:r>
            <a:endParaRPr lang="en-US" sz="1000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72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E3E9-2B98-814C-9B2E-C64F8B4C0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Retrieval</a:t>
            </a:r>
          </a:p>
        </p:txBody>
      </p:sp>
      <p:pic>
        <p:nvPicPr>
          <p:cNvPr id="4" name="Google Shape;141;p6" descr="Screen Shot 2018-02-20 at 11.10.50 AM.png">
            <a:extLst>
              <a:ext uri="{FF2B5EF4-FFF2-40B4-BE49-F238E27FC236}">
                <a16:creationId xmlns:a16="http://schemas.microsoft.com/office/drawing/2014/main" id="{C3CE9AC3-3FEF-7347-AAB6-07AC2FAD2C6C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2984029" y="2016125"/>
            <a:ext cx="6538267" cy="34496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E874A1-B61C-8342-BCC0-083BD944C989}"/>
              </a:ext>
            </a:extLst>
          </p:cNvPr>
          <p:cNvSpPr txBox="1"/>
          <p:nvPr/>
        </p:nvSpPr>
        <p:spPr>
          <a:xfrm>
            <a:off x="333116" y="5820032"/>
            <a:ext cx="5546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http://</a:t>
            </a:r>
            <a:r>
              <a:rPr lang="en-US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web.stanford.edu</a:t>
            </a:r>
            <a:r>
              <a:rPr lang="en-US" dirty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/class/cs276/</a:t>
            </a:r>
            <a:r>
              <a:rPr lang="en-US" dirty="0" err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course_schedule.html</a:t>
            </a:r>
            <a:endParaRPr lang="en-US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20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E2BDD-AE19-114D-833E-C64FB76E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1A891-F7BA-574D-975A-225452685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dirty="0"/>
              <a:t>Key(ProductId_123456789) : 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Title : Levi's Men's 550 Relaxed Fit Jeans</a:t>
            </a:r>
          </a:p>
          <a:p>
            <a:r>
              <a:rPr lang="en-US" sz="1200" dirty="0"/>
              <a:t>Description : Wash And Dry Inside Out With Like Colors; Liquid Detergent Is Recommended, Loose through seat and thigh, Straight leg</a:t>
            </a:r>
          </a:p>
          <a:p>
            <a:r>
              <a:rPr lang="en-US" sz="1200" dirty="0"/>
              <a:t>Category : Clothing &gt; Men &gt; Jeans &gt; Regular Fit</a:t>
            </a:r>
          </a:p>
          <a:p>
            <a:r>
              <a:rPr lang="en-US" sz="1200" dirty="0"/>
              <a:t>Brand : Levi,</a:t>
            </a:r>
          </a:p>
          <a:p>
            <a:r>
              <a:rPr lang="en-US" sz="1200" dirty="0"/>
              <a:t>Size : 34W x 32L</a:t>
            </a:r>
          </a:p>
          <a:p>
            <a:r>
              <a:rPr lang="en-US" sz="1200" dirty="0"/>
              <a:t>Color : Blue</a:t>
            </a:r>
          </a:p>
          <a:p>
            <a:r>
              <a:rPr lang="en-US" sz="1200" dirty="0"/>
              <a:t>Fit Type : Regular</a:t>
            </a:r>
          </a:p>
          <a:p>
            <a:r>
              <a:rPr lang="en-US" sz="1200" dirty="0"/>
              <a:t>Material : Cotton</a:t>
            </a:r>
          </a:p>
          <a:p>
            <a:r>
              <a:rPr lang="en-US" sz="1200" dirty="0"/>
              <a:t>Image : http://...</a:t>
            </a:r>
          </a:p>
          <a:p>
            <a:r>
              <a:rPr lang="en-US" sz="1200" dirty="0"/>
              <a:t>Product Id : 123456789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541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51EA9-259F-5B47-90FB-9712C91C0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Bird’s Eye 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C932-D1CD-FC43-AECD-B0D4E0144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Google Shape;166;p9">
            <a:extLst>
              <a:ext uri="{FF2B5EF4-FFF2-40B4-BE49-F238E27FC236}">
                <a16:creationId xmlns:a16="http://schemas.microsoft.com/office/drawing/2014/main" id="{C2E53FCF-701E-994D-B0A0-02BE8299804D}"/>
              </a:ext>
            </a:extLst>
          </p:cNvPr>
          <p:cNvSpPr/>
          <p:nvPr/>
        </p:nvSpPr>
        <p:spPr>
          <a:xfrm>
            <a:off x="1554774" y="2902989"/>
            <a:ext cx="1049278" cy="645281"/>
          </a:xfrm>
          <a:prstGeom prst="ellipse">
            <a:avLst/>
          </a:prstGeom>
          <a:solidFill>
            <a:srgbClr val="00B050"/>
          </a:solidFill>
          <a:ln w="15875" cap="flat" cmpd="sng">
            <a:solidFill>
              <a:srgbClr val="8515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Gill Sans"/>
              <a:buNone/>
            </a:pPr>
            <a:r>
              <a:rPr lang="en-US" sz="14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Q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uery</a:t>
            </a:r>
            <a:endParaRPr sz="1400" dirty="0"/>
          </a:p>
        </p:txBody>
      </p:sp>
      <p:sp>
        <p:nvSpPr>
          <p:cNvPr id="5" name="Google Shape;167;p9">
            <a:extLst>
              <a:ext uri="{FF2B5EF4-FFF2-40B4-BE49-F238E27FC236}">
                <a16:creationId xmlns:a16="http://schemas.microsoft.com/office/drawing/2014/main" id="{2E9F9E7E-CACD-BF41-9446-47FDF3FF2FD0}"/>
              </a:ext>
            </a:extLst>
          </p:cNvPr>
          <p:cNvSpPr/>
          <p:nvPr/>
        </p:nvSpPr>
        <p:spPr>
          <a:xfrm>
            <a:off x="3323314" y="2767003"/>
            <a:ext cx="1402045" cy="97403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5875" cap="flat" cmpd="sng">
            <a:solidFill>
              <a:srgbClr val="8515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Query </a:t>
            </a:r>
            <a:endParaRPr sz="14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Understanding</a:t>
            </a:r>
            <a:endParaRPr sz="14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Service</a:t>
            </a:r>
            <a:endParaRPr sz="1400" dirty="0"/>
          </a:p>
        </p:txBody>
      </p:sp>
      <p:sp>
        <p:nvSpPr>
          <p:cNvPr id="6" name="Google Shape;168;p9">
            <a:extLst>
              <a:ext uri="{FF2B5EF4-FFF2-40B4-BE49-F238E27FC236}">
                <a16:creationId xmlns:a16="http://schemas.microsoft.com/office/drawing/2014/main" id="{660BA20E-FD66-D748-9493-8231A3BBB88C}"/>
              </a:ext>
            </a:extLst>
          </p:cNvPr>
          <p:cNvSpPr/>
          <p:nvPr/>
        </p:nvSpPr>
        <p:spPr>
          <a:xfrm>
            <a:off x="4882859" y="2971828"/>
            <a:ext cx="1222108" cy="51680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Attributes</a:t>
            </a:r>
            <a:endParaRPr sz="12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Google Shape;169;p9">
            <a:extLst>
              <a:ext uri="{FF2B5EF4-FFF2-40B4-BE49-F238E27FC236}">
                <a16:creationId xmlns:a16="http://schemas.microsoft.com/office/drawing/2014/main" id="{6C639972-7C4E-3544-9956-DD74693CBED7}"/>
              </a:ext>
            </a:extLst>
          </p:cNvPr>
          <p:cNvSpPr/>
          <p:nvPr/>
        </p:nvSpPr>
        <p:spPr>
          <a:xfrm>
            <a:off x="6191922" y="2884615"/>
            <a:ext cx="1889477" cy="651026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5875" cap="flat" cmpd="sng">
            <a:solidFill>
              <a:srgbClr val="8515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14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SOLR/</a:t>
            </a:r>
            <a:endParaRPr lang="en-US" sz="1400" dirty="0"/>
          </a:p>
          <a:p>
            <a:pPr lvl="0" algn="ctr">
              <a:buClr>
                <a:schemeClr val="lt1"/>
              </a:buClr>
              <a:buSzPts val="1800"/>
            </a:pPr>
            <a:r>
              <a:rPr lang="en-US" sz="14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Inverted I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ndex</a:t>
            </a:r>
            <a:endParaRPr sz="1400" dirty="0"/>
          </a:p>
        </p:txBody>
      </p:sp>
      <p:sp>
        <p:nvSpPr>
          <p:cNvPr id="8" name="Google Shape;170;p9">
            <a:extLst>
              <a:ext uri="{FF2B5EF4-FFF2-40B4-BE49-F238E27FC236}">
                <a16:creationId xmlns:a16="http://schemas.microsoft.com/office/drawing/2014/main" id="{6367D785-DB23-4649-8620-1C9B302F07FF}"/>
              </a:ext>
            </a:extLst>
          </p:cNvPr>
          <p:cNvSpPr/>
          <p:nvPr/>
        </p:nvSpPr>
        <p:spPr>
          <a:xfrm rot="16200000">
            <a:off x="8412046" y="2728137"/>
            <a:ext cx="457171" cy="94455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5875" cap="flat" cmpd="sng">
            <a:solidFill>
              <a:srgbClr val="8515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" name="Google Shape;171;p9">
            <a:extLst>
              <a:ext uri="{FF2B5EF4-FFF2-40B4-BE49-F238E27FC236}">
                <a16:creationId xmlns:a16="http://schemas.microsoft.com/office/drawing/2014/main" id="{D1AAE06E-FFBE-BF46-9B64-FEDCD5C0D843}"/>
              </a:ext>
            </a:extLst>
          </p:cNvPr>
          <p:cNvSpPr/>
          <p:nvPr/>
        </p:nvSpPr>
        <p:spPr>
          <a:xfrm>
            <a:off x="9175727" y="2837263"/>
            <a:ext cx="1741606" cy="776731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5875" cap="flat" cmpd="sng">
            <a:solidFill>
              <a:srgbClr val="8515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Product</a:t>
            </a:r>
            <a:endParaRPr sz="14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Ranking</a:t>
            </a:r>
            <a:endParaRPr sz="1400" dirty="0"/>
          </a:p>
        </p:txBody>
      </p:sp>
      <p:sp>
        <p:nvSpPr>
          <p:cNvPr id="10" name="Google Shape;172;p9">
            <a:extLst>
              <a:ext uri="{FF2B5EF4-FFF2-40B4-BE49-F238E27FC236}">
                <a16:creationId xmlns:a16="http://schemas.microsoft.com/office/drawing/2014/main" id="{CF33AC31-01AF-5E43-9834-7A9BD6241B0D}"/>
              </a:ext>
            </a:extLst>
          </p:cNvPr>
          <p:cNvSpPr/>
          <p:nvPr/>
        </p:nvSpPr>
        <p:spPr>
          <a:xfrm>
            <a:off x="2668456" y="3070797"/>
            <a:ext cx="532198" cy="3096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0865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1A582-4A08-9748-A35D-CF0D427E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C3A22-EAD3-FB4E-BD57-F36A60A5A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Targeting Parameters </a:t>
            </a:r>
          </a:p>
          <a:p>
            <a:pPr lvl="1"/>
            <a:r>
              <a:rPr lang="en-US" dirty="0"/>
              <a:t>Country : US</a:t>
            </a:r>
          </a:p>
          <a:p>
            <a:pPr lvl="1"/>
            <a:r>
              <a:rPr lang="en-US" dirty="0"/>
              <a:t>City : San Francisco</a:t>
            </a:r>
          </a:p>
          <a:p>
            <a:pPr lvl="1"/>
            <a:r>
              <a:rPr lang="en-US" dirty="0"/>
              <a:t>Device type : Mobile</a:t>
            </a:r>
          </a:p>
          <a:p>
            <a:pPr lvl="1"/>
            <a:r>
              <a:rPr lang="en-US" dirty="0"/>
              <a:t>Gender : Male</a:t>
            </a:r>
          </a:p>
          <a:p>
            <a:pPr lvl="1"/>
            <a:r>
              <a:rPr lang="en-US" dirty="0"/>
              <a:t>Age Range : 20-24, 24-28</a:t>
            </a:r>
          </a:p>
          <a:p>
            <a:pPr lvl="1"/>
            <a:r>
              <a:rPr lang="en-US" dirty="0"/>
              <a:t>Interests : {Motor Bikes, Motorcycle, Motorbike Races, Sports, Extreme Sports, ..}</a:t>
            </a:r>
          </a:p>
          <a:p>
            <a:pPr lvl="1"/>
            <a:r>
              <a:rPr lang="en-US" dirty="0"/>
              <a:t>...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9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74C8-11EE-334A-9642-3E81CEC1D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 Indexing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BBE25-75F7-FF45-BD50-71C85AC48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Tree Based : Low cardinality Keys</a:t>
            </a:r>
          </a:p>
          <a:p>
            <a:r>
              <a:rPr lang="en-US" dirty="0"/>
              <a:t>2. Bit Map : High Cardinality Keys</a:t>
            </a:r>
          </a:p>
        </p:txBody>
      </p:sp>
    </p:spTree>
    <p:extLst>
      <p:ext uri="{BB962C8B-B14F-4D97-AF65-F5344CB8AC3E}">
        <p14:creationId xmlns:p14="http://schemas.microsoft.com/office/powerpoint/2010/main" val="220190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3AA4-2826-2D40-9EFC-85A895CE0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Based Indexing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C41662-DA36-7242-8321-EEB275ABC304}"/>
              </a:ext>
            </a:extLst>
          </p:cNvPr>
          <p:cNvSpPr/>
          <p:nvPr/>
        </p:nvSpPr>
        <p:spPr>
          <a:xfrm>
            <a:off x="5795318" y="2224216"/>
            <a:ext cx="1000897" cy="7537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Country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B7F64F-52D4-F649-A79B-A5DD1151D4F0}"/>
              </a:ext>
            </a:extLst>
          </p:cNvPr>
          <p:cNvCxnSpPr>
            <a:cxnSpLocks/>
            <a:endCxn id="17" idx="7"/>
          </p:cNvCxnSpPr>
          <p:nvPr/>
        </p:nvCxnSpPr>
        <p:spPr>
          <a:xfrm flipH="1">
            <a:off x="5900519" y="2977978"/>
            <a:ext cx="352698" cy="42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76346C-DD99-5F4C-8293-5DE7B3865F47}"/>
              </a:ext>
            </a:extLst>
          </p:cNvPr>
          <p:cNvCxnSpPr>
            <a:cxnSpLocks/>
          </p:cNvCxnSpPr>
          <p:nvPr/>
        </p:nvCxnSpPr>
        <p:spPr>
          <a:xfrm>
            <a:off x="6272765" y="3002631"/>
            <a:ext cx="276316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BAF1D6-9B1D-5742-85AD-4F7995EF2FBA}"/>
              </a:ext>
            </a:extLst>
          </p:cNvPr>
          <p:cNvCxnSpPr>
            <a:cxnSpLocks/>
          </p:cNvCxnSpPr>
          <p:nvPr/>
        </p:nvCxnSpPr>
        <p:spPr>
          <a:xfrm flipH="1">
            <a:off x="6124833" y="3008870"/>
            <a:ext cx="165768" cy="444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8D1454-7282-D34F-9AC8-2B4CF2B56CE5}"/>
              </a:ext>
            </a:extLst>
          </p:cNvPr>
          <p:cNvCxnSpPr>
            <a:cxnSpLocks/>
          </p:cNvCxnSpPr>
          <p:nvPr/>
        </p:nvCxnSpPr>
        <p:spPr>
          <a:xfrm>
            <a:off x="6306415" y="3002631"/>
            <a:ext cx="489800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A2E18E4-79A0-1549-B8E2-1192E98CF847}"/>
              </a:ext>
            </a:extLst>
          </p:cNvPr>
          <p:cNvSpPr/>
          <p:nvPr/>
        </p:nvSpPr>
        <p:spPr>
          <a:xfrm>
            <a:off x="5171304" y="3317029"/>
            <a:ext cx="854328" cy="56299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Gender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1A98DE-3588-ED48-AB6A-D66E584D2440}"/>
              </a:ext>
            </a:extLst>
          </p:cNvPr>
          <p:cNvCxnSpPr>
            <a:cxnSpLocks/>
          </p:cNvCxnSpPr>
          <p:nvPr/>
        </p:nvCxnSpPr>
        <p:spPr>
          <a:xfrm flipH="1">
            <a:off x="5095103" y="3858445"/>
            <a:ext cx="457898" cy="45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CF8BDE9-91FE-3846-B7C7-D005B64402CC}"/>
              </a:ext>
            </a:extLst>
          </p:cNvPr>
          <p:cNvCxnSpPr>
            <a:cxnSpLocks/>
          </p:cNvCxnSpPr>
          <p:nvPr/>
        </p:nvCxnSpPr>
        <p:spPr>
          <a:xfrm>
            <a:off x="5572550" y="3883098"/>
            <a:ext cx="276316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77330F-864B-874E-9162-95F8E7A3467A}"/>
              </a:ext>
            </a:extLst>
          </p:cNvPr>
          <p:cNvCxnSpPr>
            <a:cxnSpLocks/>
          </p:cNvCxnSpPr>
          <p:nvPr/>
        </p:nvCxnSpPr>
        <p:spPr>
          <a:xfrm flipH="1">
            <a:off x="5424618" y="3889337"/>
            <a:ext cx="165768" cy="444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8A9409A-3C84-A14C-95AF-EBED175EA2BB}"/>
              </a:ext>
            </a:extLst>
          </p:cNvPr>
          <p:cNvCxnSpPr>
            <a:cxnSpLocks/>
          </p:cNvCxnSpPr>
          <p:nvPr/>
        </p:nvCxnSpPr>
        <p:spPr>
          <a:xfrm>
            <a:off x="5606200" y="3883098"/>
            <a:ext cx="489800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2F789DA-4A38-E04E-A2C0-C0DD8787765A}"/>
              </a:ext>
            </a:extLst>
          </p:cNvPr>
          <p:cNvSpPr txBox="1"/>
          <p:nvPr/>
        </p:nvSpPr>
        <p:spPr>
          <a:xfrm>
            <a:off x="5553001" y="2977978"/>
            <a:ext cx="457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469302-74D8-CA4F-B917-371A5E1EA796}"/>
              </a:ext>
            </a:extLst>
          </p:cNvPr>
          <p:cNvSpPr txBox="1"/>
          <p:nvPr/>
        </p:nvSpPr>
        <p:spPr>
          <a:xfrm>
            <a:off x="4856888" y="3905714"/>
            <a:ext cx="494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Male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CE450C-7222-F845-A598-4EAAD02D4530}"/>
              </a:ext>
            </a:extLst>
          </p:cNvPr>
          <p:cNvSpPr/>
          <p:nvPr/>
        </p:nvSpPr>
        <p:spPr>
          <a:xfrm>
            <a:off x="4532905" y="4309467"/>
            <a:ext cx="854328" cy="56299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Device</a:t>
            </a:r>
          </a:p>
          <a:p>
            <a:pPr algn="ctr"/>
            <a:r>
              <a:rPr lang="en-US" sz="1000" dirty="0"/>
              <a:t>Type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6F8637F-64FB-F647-BEB9-0525C541123F}"/>
              </a:ext>
            </a:extLst>
          </p:cNvPr>
          <p:cNvCxnSpPr>
            <a:cxnSpLocks/>
          </p:cNvCxnSpPr>
          <p:nvPr/>
        </p:nvCxnSpPr>
        <p:spPr>
          <a:xfrm flipH="1">
            <a:off x="4529969" y="4877879"/>
            <a:ext cx="352698" cy="42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541BEE8-B205-CA4D-A97E-5BE17D35830A}"/>
              </a:ext>
            </a:extLst>
          </p:cNvPr>
          <p:cNvCxnSpPr>
            <a:cxnSpLocks/>
          </p:cNvCxnSpPr>
          <p:nvPr/>
        </p:nvCxnSpPr>
        <p:spPr>
          <a:xfrm>
            <a:off x="4902215" y="4902532"/>
            <a:ext cx="276316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DFAC84-5889-564E-AF8E-752E50ECB464}"/>
              </a:ext>
            </a:extLst>
          </p:cNvPr>
          <p:cNvCxnSpPr>
            <a:cxnSpLocks/>
          </p:cNvCxnSpPr>
          <p:nvPr/>
        </p:nvCxnSpPr>
        <p:spPr>
          <a:xfrm flipH="1">
            <a:off x="4754283" y="4908771"/>
            <a:ext cx="165768" cy="444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FC0F55F-C579-D246-9F4F-C7C08DD98E11}"/>
              </a:ext>
            </a:extLst>
          </p:cNvPr>
          <p:cNvCxnSpPr>
            <a:cxnSpLocks/>
          </p:cNvCxnSpPr>
          <p:nvPr/>
        </p:nvCxnSpPr>
        <p:spPr>
          <a:xfrm>
            <a:off x="4935865" y="4902532"/>
            <a:ext cx="489800" cy="42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60D157F-1D1D-F044-B422-E0453EE930DD}"/>
              </a:ext>
            </a:extLst>
          </p:cNvPr>
          <p:cNvSpPr txBox="1"/>
          <p:nvPr/>
        </p:nvSpPr>
        <p:spPr>
          <a:xfrm>
            <a:off x="4028303" y="4872461"/>
            <a:ext cx="626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Mobile</a:t>
            </a:r>
          </a:p>
        </p:txBody>
      </p:sp>
    </p:spTree>
    <p:extLst>
      <p:ext uri="{BB962C8B-B14F-4D97-AF65-F5344CB8AC3E}">
        <p14:creationId xmlns:p14="http://schemas.microsoft.com/office/powerpoint/2010/main" val="1925151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EC173-37BE-3442-ABFB-0AD60EB3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Map Indexing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4C063C-FD2F-3847-BF1C-5BC68FA591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140805"/>
              </p:ext>
            </p:extLst>
          </p:nvPr>
        </p:nvGraphicFramePr>
        <p:xfrm>
          <a:off x="1450975" y="2016125"/>
          <a:ext cx="960437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729">
                  <a:extLst>
                    <a:ext uri="{9D8B030D-6E8A-4147-A177-3AD203B41FA5}">
                      <a16:colId xmlns:a16="http://schemas.microsoft.com/office/drawing/2014/main" val="1400775549"/>
                    </a:ext>
                  </a:extLst>
                </a:gridCol>
                <a:gridCol w="1600729">
                  <a:extLst>
                    <a:ext uri="{9D8B030D-6E8A-4147-A177-3AD203B41FA5}">
                      <a16:colId xmlns:a16="http://schemas.microsoft.com/office/drawing/2014/main" val="2428931375"/>
                    </a:ext>
                  </a:extLst>
                </a:gridCol>
                <a:gridCol w="1600729">
                  <a:extLst>
                    <a:ext uri="{9D8B030D-6E8A-4147-A177-3AD203B41FA5}">
                      <a16:colId xmlns:a16="http://schemas.microsoft.com/office/drawing/2014/main" val="1826253003"/>
                    </a:ext>
                  </a:extLst>
                </a:gridCol>
                <a:gridCol w="1600729">
                  <a:extLst>
                    <a:ext uri="{9D8B030D-6E8A-4147-A177-3AD203B41FA5}">
                      <a16:colId xmlns:a16="http://schemas.microsoft.com/office/drawing/2014/main" val="3783764064"/>
                    </a:ext>
                  </a:extLst>
                </a:gridCol>
                <a:gridCol w="1600729">
                  <a:extLst>
                    <a:ext uri="{9D8B030D-6E8A-4147-A177-3AD203B41FA5}">
                      <a16:colId xmlns:a16="http://schemas.microsoft.com/office/drawing/2014/main" val="1798909254"/>
                    </a:ext>
                  </a:extLst>
                </a:gridCol>
                <a:gridCol w="1600729">
                  <a:extLst>
                    <a:ext uri="{9D8B030D-6E8A-4147-A177-3AD203B41FA5}">
                      <a16:colId xmlns:a16="http://schemas.microsoft.com/office/drawing/2014/main" val="1228855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AdID</a:t>
                      </a:r>
                      <a:r>
                        <a:rPr lang="en-US" dirty="0"/>
                        <a:t>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AdID</a:t>
                      </a:r>
                      <a:r>
                        <a:rPr lang="en-US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AdID</a:t>
                      </a:r>
                      <a:r>
                        <a:rPr lang="en-US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AdID</a:t>
                      </a:r>
                      <a:r>
                        <a:rPr lang="en-US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AdID</a:t>
                      </a:r>
                      <a:r>
                        <a:rPr lang="en-US" dirty="0"/>
                        <a:t> 4 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4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18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16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Travel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72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743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70A72-0276-CA4C-9F63-0492B2574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478444"/>
          </a:xfrm>
        </p:spPr>
        <p:txBody>
          <a:bodyPr>
            <a:normAutofit fontScale="90000"/>
          </a:bodyPr>
          <a:lstStyle/>
          <a:p>
            <a:r>
              <a:rPr lang="en-US" dirty="0"/>
              <a:t>Ad Retrieval &amp; Ranking</a:t>
            </a:r>
          </a:p>
        </p:txBody>
      </p:sp>
      <p:pic>
        <p:nvPicPr>
          <p:cNvPr id="25" name="Content Placeholder 24" descr="Icon&#10;&#10;Description automatically generated">
            <a:extLst>
              <a:ext uri="{FF2B5EF4-FFF2-40B4-BE49-F238E27FC236}">
                <a16:creationId xmlns:a16="http://schemas.microsoft.com/office/drawing/2014/main" id="{C5110D4D-B36E-D14D-B718-CB3636095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007" y="1956969"/>
            <a:ext cx="800080" cy="856860"/>
          </a:xfrm>
        </p:spPr>
      </p:pic>
      <p:sp>
        <p:nvSpPr>
          <p:cNvPr id="4" name="Can 3">
            <a:extLst>
              <a:ext uri="{FF2B5EF4-FFF2-40B4-BE49-F238E27FC236}">
                <a16:creationId xmlns:a16="http://schemas.microsoft.com/office/drawing/2014/main" id="{E33C8EFA-FC2E-204D-BA85-365F66E515D4}"/>
              </a:ext>
            </a:extLst>
          </p:cNvPr>
          <p:cNvSpPr/>
          <p:nvPr/>
        </p:nvSpPr>
        <p:spPr>
          <a:xfrm>
            <a:off x="2944364" y="2803642"/>
            <a:ext cx="725557" cy="954157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Ad</a:t>
            </a:r>
          </a:p>
          <a:p>
            <a:pPr algn="ctr"/>
            <a:r>
              <a:rPr lang="en-US" sz="1400" dirty="0"/>
              <a:t>DB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8BFCAB-5A59-4F47-B37F-28A030D68D42}"/>
              </a:ext>
            </a:extLst>
          </p:cNvPr>
          <p:cNvCxnSpPr>
            <a:cxnSpLocks/>
          </p:cNvCxnSpPr>
          <p:nvPr/>
        </p:nvCxnSpPr>
        <p:spPr>
          <a:xfrm>
            <a:off x="3669921" y="3280720"/>
            <a:ext cx="8644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6AB1FBC-0E9C-2C45-9483-71F48141057D}"/>
              </a:ext>
            </a:extLst>
          </p:cNvPr>
          <p:cNvSpPr/>
          <p:nvPr/>
        </p:nvSpPr>
        <p:spPr>
          <a:xfrm>
            <a:off x="4534393" y="2237120"/>
            <a:ext cx="4955596" cy="216188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 Indexer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D37A6B6-29E3-E94F-8C2C-6626108A20CA}"/>
              </a:ext>
            </a:extLst>
          </p:cNvPr>
          <p:cNvSpPr/>
          <p:nvPr/>
        </p:nvSpPr>
        <p:spPr>
          <a:xfrm>
            <a:off x="4802751" y="2958627"/>
            <a:ext cx="794665" cy="614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Tree</a:t>
            </a:r>
          </a:p>
          <a:p>
            <a:pPr algn="ctr"/>
            <a:r>
              <a:rPr lang="en-US" sz="1400" dirty="0"/>
              <a:t>Indexer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C59EC8-C4D7-BF4C-B7E0-4B14DDB2D836}"/>
              </a:ext>
            </a:extLst>
          </p:cNvPr>
          <p:cNvSpPr/>
          <p:nvPr/>
        </p:nvSpPr>
        <p:spPr>
          <a:xfrm>
            <a:off x="5867483" y="2958627"/>
            <a:ext cx="794665" cy="614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Bit Map</a:t>
            </a:r>
          </a:p>
          <a:p>
            <a:pPr algn="ctr"/>
            <a:r>
              <a:rPr lang="en-US" sz="1400" dirty="0"/>
              <a:t>Indexer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97F18F-D25F-CC46-9961-D841FCEAFC4E}"/>
              </a:ext>
            </a:extLst>
          </p:cNvPr>
          <p:cNvCxnSpPr>
            <a:cxnSpLocks/>
          </p:cNvCxnSpPr>
          <p:nvPr/>
        </p:nvCxnSpPr>
        <p:spPr>
          <a:xfrm>
            <a:off x="5597416" y="3284010"/>
            <a:ext cx="2195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E3A2C22-8901-AC43-B8D2-2A7C108C133F}"/>
              </a:ext>
            </a:extLst>
          </p:cNvPr>
          <p:cNvSpPr/>
          <p:nvPr/>
        </p:nvSpPr>
        <p:spPr>
          <a:xfrm>
            <a:off x="6986251" y="2970648"/>
            <a:ext cx="908035" cy="6221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Two Tower</a:t>
            </a:r>
          </a:p>
          <a:p>
            <a:pPr algn="ctr"/>
            <a:r>
              <a:rPr lang="en-US" sz="1400" dirty="0"/>
              <a:t>Model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5EEAC8-764A-8D45-9611-A4A2B5F7BC6C}"/>
              </a:ext>
            </a:extLst>
          </p:cNvPr>
          <p:cNvCxnSpPr/>
          <p:nvPr/>
        </p:nvCxnSpPr>
        <p:spPr>
          <a:xfrm>
            <a:off x="6766660" y="3280720"/>
            <a:ext cx="2195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0BA50A-9228-7842-8416-3D40429020BD}"/>
              </a:ext>
            </a:extLst>
          </p:cNvPr>
          <p:cNvCxnSpPr/>
          <p:nvPr/>
        </p:nvCxnSpPr>
        <p:spPr>
          <a:xfrm>
            <a:off x="7953173" y="3280720"/>
            <a:ext cx="2195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D2E598-1A41-6B4E-BB26-7793BAB3E0DF}"/>
              </a:ext>
            </a:extLst>
          </p:cNvPr>
          <p:cNvSpPr/>
          <p:nvPr/>
        </p:nvSpPr>
        <p:spPr>
          <a:xfrm>
            <a:off x="8172764" y="2843878"/>
            <a:ext cx="1212713" cy="9065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Light Interaction Model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6B2BE3-9415-E44D-95DA-37275D118766}"/>
              </a:ext>
            </a:extLst>
          </p:cNvPr>
          <p:cNvSpPr/>
          <p:nvPr/>
        </p:nvSpPr>
        <p:spPr>
          <a:xfrm>
            <a:off x="10275897" y="2557850"/>
            <a:ext cx="1665950" cy="169287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Deep NN</a:t>
            </a:r>
          </a:p>
          <a:p>
            <a:pPr algn="ctr"/>
            <a:r>
              <a:rPr lang="en-US" dirty="0"/>
              <a:t>Model</a:t>
            </a:r>
          </a:p>
          <a:p>
            <a:pPr algn="ctr"/>
            <a:r>
              <a:rPr lang="en-US" dirty="0"/>
              <a:t>Ranking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A644093-28C6-1B42-B4FF-EA0A5A2B013B}"/>
              </a:ext>
            </a:extLst>
          </p:cNvPr>
          <p:cNvCxnSpPr>
            <a:cxnSpLocks/>
          </p:cNvCxnSpPr>
          <p:nvPr/>
        </p:nvCxnSpPr>
        <p:spPr>
          <a:xfrm>
            <a:off x="9489989" y="3280720"/>
            <a:ext cx="7859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FC5A8CF7-42A6-414D-82BB-EF4F9A32441D}"/>
              </a:ext>
            </a:extLst>
          </p:cNvPr>
          <p:cNvSpPr/>
          <p:nvPr/>
        </p:nvSpPr>
        <p:spPr>
          <a:xfrm>
            <a:off x="2804632" y="4250725"/>
            <a:ext cx="985725" cy="95415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Ad</a:t>
            </a:r>
          </a:p>
          <a:p>
            <a:pPr algn="ctr"/>
            <a:r>
              <a:rPr lang="en-US" sz="1200" dirty="0"/>
              <a:t>Quality Model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72B39FB-59D4-F340-B05A-7C596C16313A}"/>
              </a:ext>
            </a:extLst>
          </p:cNvPr>
          <p:cNvCxnSpPr>
            <a:cxnSpLocks/>
          </p:cNvCxnSpPr>
          <p:nvPr/>
        </p:nvCxnSpPr>
        <p:spPr>
          <a:xfrm flipV="1">
            <a:off x="3297495" y="3757799"/>
            <a:ext cx="0" cy="492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0586A1B-0D0E-BB45-9501-0419E29F51E2}"/>
              </a:ext>
            </a:extLst>
          </p:cNvPr>
          <p:cNvSpPr txBox="1"/>
          <p:nvPr/>
        </p:nvSpPr>
        <p:spPr>
          <a:xfrm>
            <a:off x="2570205" y="1956969"/>
            <a:ext cx="9489990" cy="3566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08861C5-1A5E-F44B-90A1-121EDB17F795}"/>
              </a:ext>
            </a:extLst>
          </p:cNvPr>
          <p:cNvSpPr/>
          <p:nvPr/>
        </p:nvSpPr>
        <p:spPr>
          <a:xfrm>
            <a:off x="143885" y="3982389"/>
            <a:ext cx="1383290" cy="130981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Fetch Ads</a:t>
            </a:r>
          </a:p>
          <a:p>
            <a:pPr algn="ctr"/>
            <a:r>
              <a:rPr lang="en-US" sz="1400" dirty="0"/>
              <a:t>Service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968786-E2BD-E04B-B20E-07B27BD4459D}"/>
              </a:ext>
            </a:extLst>
          </p:cNvPr>
          <p:cNvSpPr txBox="1"/>
          <p:nvPr/>
        </p:nvSpPr>
        <p:spPr>
          <a:xfrm>
            <a:off x="2985761" y="2348260"/>
            <a:ext cx="753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20-30 million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73E875C-217A-8D47-B55D-C366408FED55}"/>
              </a:ext>
            </a:extLst>
          </p:cNvPr>
          <p:cNvCxnSpPr>
            <a:stCxn id="25" idx="2"/>
            <a:endCxn id="35" idx="0"/>
          </p:cNvCxnSpPr>
          <p:nvPr/>
        </p:nvCxnSpPr>
        <p:spPr>
          <a:xfrm>
            <a:off x="801047" y="2813829"/>
            <a:ext cx="34483" cy="11685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20FA618-E476-3E4A-84EC-1A1DC4D74AE5}"/>
              </a:ext>
            </a:extLst>
          </p:cNvPr>
          <p:cNvCxnSpPr>
            <a:cxnSpLocks/>
          </p:cNvCxnSpPr>
          <p:nvPr/>
        </p:nvCxnSpPr>
        <p:spPr>
          <a:xfrm flipH="1">
            <a:off x="1556618" y="4637297"/>
            <a:ext cx="954700" cy="123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1ACBE96-EE99-7745-9FC0-6B67A34DFC96}"/>
              </a:ext>
            </a:extLst>
          </p:cNvPr>
          <p:cNvSpPr txBox="1"/>
          <p:nvPr/>
        </p:nvSpPr>
        <p:spPr>
          <a:xfrm>
            <a:off x="7265772" y="4510216"/>
            <a:ext cx="531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200k ads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E3DE61D-1E62-B541-BCD5-89B790BFC8ED}"/>
              </a:ext>
            </a:extLst>
          </p:cNvPr>
          <p:cNvSpPr txBox="1"/>
          <p:nvPr/>
        </p:nvSpPr>
        <p:spPr>
          <a:xfrm>
            <a:off x="8526162" y="4510216"/>
            <a:ext cx="518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25k ads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3B873B4-BDBC-8640-BA72-117DD6FCA26B}"/>
              </a:ext>
            </a:extLst>
          </p:cNvPr>
          <p:cNvSpPr txBox="1"/>
          <p:nvPr/>
        </p:nvSpPr>
        <p:spPr>
          <a:xfrm>
            <a:off x="10938895" y="4522571"/>
            <a:ext cx="667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5k-6k</a:t>
            </a:r>
          </a:p>
        </p:txBody>
      </p:sp>
    </p:spTree>
    <p:extLst>
      <p:ext uri="{BB962C8B-B14F-4D97-AF65-F5344CB8AC3E}">
        <p14:creationId xmlns:p14="http://schemas.microsoft.com/office/powerpoint/2010/main" val="184794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EEDF-223F-6D40-A0DC-25830753F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7718" cy="587718"/>
          </a:xfrm>
        </p:spPr>
        <p:txBody>
          <a:bodyPr/>
          <a:lstStyle/>
          <a:p>
            <a:r>
              <a:rPr lang="en-US" dirty="0"/>
              <a:t>Two Tower Model</a:t>
            </a:r>
          </a:p>
        </p:txBody>
      </p:sp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7048F11-16E4-E74D-8BE3-4CCF7A9A2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3744" y="2016125"/>
            <a:ext cx="5478836" cy="34496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26EBC5-1566-DB44-9A9D-47C04F666255}"/>
              </a:ext>
            </a:extLst>
          </p:cNvPr>
          <p:cNvSpPr txBox="1"/>
          <p:nvPr/>
        </p:nvSpPr>
        <p:spPr>
          <a:xfrm>
            <a:off x="1853514" y="5807676"/>
            <a:ext cx="762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blog.tensorflow.org</a:t>
            </a:r>
            <a:r>
              <a:rPr lang="en-US" dirty="0"/>
              <a:t>/2020/09/introducing-</a:t>
            </a:r>
            <a:r>
              <a:rPr lang="en-US" dirty="0" err="1"/>
              <a:t>tensorflow</a:t>
            </a:r>
            <a:r>
              <a:rPr lang="en-US" dirty="0"/>
              <a:t>-</a:t>
            </a:r>
            <a:r>
              <a:rPr lang="en-US" dirty="0" err="1"/>
              <a:t>recommenders.html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053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33">
            <a:extLst>
              <a:ext uri="{FF2B5EF4-FFF2-40B4-BE49-F238E27FC236}">
                <a16:creationId xmlns:a16="http://schemas.microsoft.com/office/drawing/2014/main" id="{1C2A4B30-77D7-4FFB-8B53-A88BD68C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4646D-FFD3-9843-927B-3EA1961DF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19"/>
            <a:ext cx="4325112" cy="1049235"/>
          </a:xfrm>
        </p:spPr>
        <p:txBody>
          <a:bodyPr>
            <a:normAutofit/>
          </a:bodyPr>
          <a:lstStyle/>
          <a:p>
            <a:r>
              <a:rPr lang="en-US" sz="2800"/>
              <a:t>Two Tower Model</a:t>
            </a:r>
          </a:p>
        </p:txBody>
      </p:sp>
      <p:cxnSp>
        <p:nvCxnSpPr>
          <p:cNvPr id="58" name="Straight Connector 35">
            <a:extLst>
              <a:ext uri="{FF2B5EF4-FFF2-40B4-BE49-F238E27FC236}">
                <a16:creationId xmlns:a16="http://schemas.microsoft.com/office/drawing/2014/main" id="{373AAE2E-5D6B-4952-A4BB-546C49F8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43251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Rectangle 37">
            <a:extLst>
              <a:ext uri="{FF2B5EF4-FFF2-40B4-BE49-F238E27FC236}">
                <a16:creationId xmlns:a16="http://schemas.microsoft.com/office/drawing/2014/main" id="{01E4D783-AD45-49E7-B6C7-BBACB829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54C5F-DC28-B641-8948-B77F7AE74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4325113" cy="4074172"/>
          </a:xfrm>
        </p:spPr>
        <p:txBody>
          <a:bodyPr>
            <a:normAutofit/>
          </a:bodyPr>
          <a:lstStyle/>
          <a:p>
            <a:r>
              <a:rPr lang="en-US" dirty="0"/>
              <a:t>Ads : Precompute user &amp; ad embedding</a:t>
            </a:r>
          </a:p>
          <a:p>
            <a:r>
              <a:rPr lang="en-US" dirty="0"/>
              <a:t>Ecommerce : </a:t>
            </a:r>
          </a:p>
          <a:p>
            <a:pPr lvl="1"/>
            <a:r>
              <a:rPr lang="en-US" dirty="0"/>
              <a:t>Generate query embedding in real time</a:t>
            </a:r>
          </a:p>
          <a:p>
            <a:pPr lvl="1"/>
            <a:r>
              <a:rPr lang="en-US" dirty="0"/>
              <a:t>Cached product embedding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0058A6D-A464-604F-8F0C-2703ED522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3" y="1998112"/>
            <a:ext cx="4637119" cy="2898199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607867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1746F-711C-9B4E-AB4F-97ACC1043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Weight Interaction Model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170B5757-8BED-C647-9B5C-94EE20339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2082" y="2016125"/>
            <a:ext cx="6662161" cy="34496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CEA341-C4D9-8648-BDC8-887A87A6714C}"/>
              </a:ext>
            </a:extLst>
          </p:cNvPr>
          <p:cNvSpPr txBox="1"/>
          <p:nvPr/>
        </p:nvSpPr>
        <p:spPr>
          <a:xfrm>
            <a:off x="1322173" y="7463481"/>
            <a:ext cx="579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features are cached for within indexer for quick retrieval</a:t>
            </a:r>
          </a:p>
        </p:txBody>
      </p:sp>
    </p:spTree>
    <p:extLst>
      <p:ext uri="{BB962C8B-B14F-4D97-AF65-F5344CB8AC3E}">
        <p14:creationId xmlns:p14="http://schemas.microsoft.com/office/powerpoint/2010/main" val="2311267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4C649D0E-50EA-FD4A-86AC-757909E55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3651" y="2016125"/>
            <a:ext cx="6559023" cy="34496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5C6BE4-0498-9949-A8A9-869DB0D8692C}"/>
              </a:ext>
            </a:extLst>
          </p:cNvPr>
          <p:cNvSpPr txBox="1"/>
          <p:nvPr/>
        </p:nvSpPr>
        <p:spPr>
          <a:xfrm>
            <a:off x="1779373" y="5671752"/>
            <a:ext cx="946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www.microsoft.com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-us/research/wp-content/uploads/2016/02/DSSM_cikm13_talk_v4.pdf</a:t>
            </a:r>
          </a:p>
        </p:txBody>
      </p:sp>
    </p:spTree>
    <p:extLst>
      <p:ext uri="{BB962C8B-B14F-4D97-AF65-F5344CB8AC3E}">
        <p14:creationId xmlns:p14="http://schemas.microsoft.com/office/powerpoint/2010/main" val="76970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B2AB2-A9E3-7549-BA4A-54DCCFD3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Flow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13E9C105-F66B-CC4B-B001-BDB059440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5097" y="2016125"/>
            <a:ext cx="4756131" cy="3449638"/>
          </a:xfrm>
        </p:spPr>
      </p:pic>
    </p:spTree>
    <p:extLst>
      <p:ext uri="{BB962C8B-B14F-4D97-AF65-F5344CB8AC3E}">
        <p14:creationId xmlns:p14="http://schemas.microsoft.com/office/powerpoint/2010/main" val="780814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586E-CB02-8148-AA21-4A8571E3D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part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2A069-7685-4644-8D1A-2B11EFA57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998490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687D8-2A07-4C43-BEBE-81297DF4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Recommendation</a:t>
            </a:r>
            <a:br>
              <a:rPr lang="en-US" dirty="0"/>
            </a:br>
            <a:r>
              <a:rPr lang="en-US" sz="2000" dirty="0"/>
              <a:t>As Approximate Nearest Neighbor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68FB-93F8-334D-A45E-DEB4251D4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400" dirty="0"/>
              <a:t>Generate Image/song/product embedding </a:t>
            </a:r>
          </a:p>
          <a:p>
            <a:pPr lvl="1"/>
            <a:r>
              <a:rPr lang="en-US" sz="1300" dirty="0"/>
              <a:t>Engagement data </a:t>
            </a:r>
          </a:p>
          <a:p>
            <a:pPr lvl="1"/>
            <a:r>
              <a:rPr lang="en-US" sz="1300" dirty="0"/>
              <a:t>Like matrix factorization</a:t>
            </a:r>
          </a:p>
          <a:p>
            <a:pPr lvl="1"/>
            <a:r>
              <a:rPr lang="en-US" sz="1300" dirty="0"/>
              <a:t>Contrastive loss if categorical data</a:t>
            </a:r>
          </a:p>
          <a:p>
            <a:r>
              <a:rPr lang="en-US" sz="1400" dirty="0"/>
              <a:t>Build Indexes</a:t>
            </a:r>
          </a:p>
          <a:p>
            <a:pPr lvl="1"/>
            <a:r>
              <a:rPr lang="en-US" sz="1400" b="1" dirty="0"/>
              <a:t>Tree-based approaches</a:t>
            </a:r>
            <a:r>
              <a:rPr lang="en-US" sz="1300" b="1" dirty="0"/>
              <a:t>			</a:t>
            </a:r>
            <a:r>
              <a:rPr lang="en-US" b="1" dirty="0"/>
              <a:t> </a:t>
            </a:r>
            <a:r>
              <a:rPr lang="en-US" sz="1400" b="1" dirty="0"/>
              <a:t>Hashing-based approaches</a:t>
            </a:r>
          </a:p>
          <a:p>
            <a:pPr lvl="8"/>
            <a:endParaRPr lang="en-US" sz="700" b="1" dirty="0"/>
          </a:p>
          <a:p>
            <a:pPr lvl="2"/>
            <a:r>
              <a:rPr lang="en-US" sz="1300" dirty="0">
                <a:hlinkClick r:id="rId2"/>
              </a:rPr>
              <a:t>KD-Tree</a:t>
            </a:r>
            <a:r>
              <a:rPr lang="en-US" sz="1300" dirty="0"/>
              <a:t>				. </a:t>
            </a:r>
            <a:r>
              <a:rPr lang="en-US" sz="1200" dirty="0">
                <a:hlinkClick r:id="rId3"/>
              </a:rPr>
              <a:t>Locality-sensitive hashing (LSH)</a:t>
            </a:r>
            <a:endParaRPr lang="en-US" sz="1200" dirty="0"/>
          </a:p>
          <a:p>
            <a:pPr lvl="2"/>
            <a:r>
              <a:rPr lang="en-US" sz="1300" dirty="0">
                <a:hlinkClick r:id="rId4"/>
              </a:rPr>
              <a:t>Vantage Point Tree</a:t>
            </a:r>
            <a:r>
              <a:rPr lang="en-US" sz="1300" dirty="0"/>
              <a:t>			</a:t>
            </a:r>
            <a:r>
              <a:rPr lang="en-US" dirty="0">
                <a:hlinkClick r:id="rId5"/>
              </a:rPr>
              <a:t> </a:t>
            </a:r>
            <a:r>
              <a:rPr lang="en-US" sz="1200" dirty="0">
                <a:hlinkClick r:id="rId5"/>
              </a:rPr>
              <a:t>PCA hashing</a:t>
            </a:r>
            <a:endParaRPr lang="en-US" sz="1200" dirty="0"/>
          </a:p>
          <a:p>
            <a:pPr lvl="2"/>
            <a:r>
              <a:rPr lang="en-US" sz="1300" dirty="0">
                <a:hlinkClick r:id="rId6"/>
              </a:rPr>
              <a:t>(Random) Projection Tree</a:t>
            </a:r>
            <a:r>
              <a:rPr lang="en-US" sz="1300" dirty="0"/>
              <a:t>		</a:t>
            </a:r>
            <a:r>
              <a:rPr lang="en-US" sz="1200" dirty="0">
                <a:hlinkClick r:id="rId7"/>
              </a:rPr>
              <a:t> Min-hashing</a:t>
            </a:r>
            <a:endParaRPr lang="en-US" sz="1200" dirty="0"/>
          </a:p>
          <a:p>
            <a:pPr lvl="2"/>
            <a:r>
              <a:rPr lang="en-US" sz="1300" dirty="0">
                <a:hlinkClick r:id="rId8"/>
              </a:rPr>
              <a:t>Ball Tree</a:t>
            </a:r>
            <a:r>
              <a:rPr lang="en-US" sz="1300" dirty="0"/>
              <a:t>				</a:t>
            </a:r>
            <a:r>
              <a:rPr lang="en-US" sz="1200" dirty="0">
                <a:hlinkClick r:id="rId9"/>
              </a:rPr>
              <a:t> Spectral hashing</a:t>
            </a:r>
            <a:endParaRPr lang="en-US" sz="1200" dirty="0"/>
          </a:p>
          <a:p>
            <a:pPr lvl="2"/>
            <a:endParaRPr lang="en-US" sz="1300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25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A491-5F08-2647-B138-EBA8ADA3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Space</a:t>
            </a:r>
          </a:p>
        </p:txBody>
      </p:sp>
      <p:pic>
        <p:nvPicPr>
          <p:cNvPr id="5" name="Content Placeholder 4" descr="A picture containing qr code&#10;&#10;Description automatically generated">
            <a:extLst>
              <a:ext uri="{FF2B5EF4-FFF2-40B4-BE49-F238E27FC236}">
                <a16:creationId xmlns:a16="http://schemas.microsoft.com/office/drawing/2014/main" id="{FF32255A-F7F4-494D-960C-BD799B148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0610" y="2362409"/>
            <a:ext cx="6788620" cy="32352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0D155C-6293-034B-B40F-4B097AF4E914}"/>
              </a:ext>
            </a:extLst>
          </p:cNvPr>
          <p:cNvSpPr txBox="1"/>
          <p:nvPr/>
        </p:nvSpPr>
        <p:spPr>
          <a:xfrm>
            <a:off x="951470" y="5684149"/>
            <a:ext cx="6959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ai.googleblog.com</a:t>
            </a:r>
            <a:r>
              <a:rPr lang="en-US" dirty="0"/>
              <a:t>/2020/07/announcing-</a:t>
            </a:r>
            <a:r>
              <a:rPr lang="en-US" dirty="0" err="1"/>
              <a:t>scann</a:t>
            </a:r>
            <a:r>
              <a:rPr lang="en-US" dirty="0"/>
              <a:t>-efficient-</a:t>
            </a:r>
            <a:r>
              <a:rPr lang="en-US" dirty="0" err="1"/>
              <a:t>vector.html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118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E9DCE-48A6-9641-8BEB-9A1A4199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In Embedding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10B74-4D81-B246-A2CC-78E2A010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FFBCDF0-B12E-7640-BB06-BE72D0EF6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22" y="2079013"/>
            <a:ext cx="8555337" cy="39744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6AF831-0039-484B-87C5-7D0A9EA8E0EA}"/>
              </a:ext>
            </a:extLst>
          </p:cNvPr>
          <p:cNvSpPr txBox="1"/>
          <p:nvPr/>
        </p:nvSpPr>
        <p:spPr>
          <a:xfrm>
            <a:off x="914400" y="7092778"/>
            <a:ext cx="2917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Zero-shot Entity Linking with Dense Entity Retrieval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5140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B8AC1-75FE-164B-865F-8C597392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0B6718-F327-5C41-A757-93398BEDE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1366" y="2152049"/>
            <a:ext cx="6890339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8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BCD6D-797C-B149-AAAA-119BDEB6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Spotify Use Case</a:t>
            </a:r>
          </a:p>
        </p:txBody>
      </p:sp>
      <p:pic>
        <p:nvPicPr>
          <p:cNvPr id="6" name="Content Placeholder 5" descr="A picture containing chart&#10;&#10;Description automatically generated">
            <a:extLst>
              <a:ext uri="{FF2B5EF4-FFF2-40B4-BE49-F238E27FC236}">
                <a16:creationId xmlns:a16="http://schemas.microsoft.com/office/drawing/2014/main" id="{7FE15BE2-DC67-B741-A670-BFE60CA3E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8796" y="2016125"/>
            <a:ext cx="6948733" cy="344963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E4C711-D05B-8B48-AB19-C518A277646B}"/>
              </a:ext>
            </a:extLst>
          </p:cNvPr>
          <p:cNvSpPr txBox="1"/>
          <p:nvPr/>
        </p:nvSpPr>
        <p:spPr>
          <a:xfrm>
            <a:off x="2335427" y="5721178"/>
            <a:ext cx="8478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www.slideshare.net</a:t>
            </a:r>
            <a:r>
              <a:rPr lang="en-US" dirty="0"/>
              <a:t>/</a:t>
            </a:r>
            <a:r>
              <a:rPr lang="en-US" dirty="0" err="1"/>
              <a:t>vidhyamurali</a:t>
            </a:r>
            <a:r>
              <a:rPr lang="en-US" dirty="0"/>
              <a:t>/</a:t>
            </a:r>
            <a:r>
              <a:rPr lang="en-US" dirty="0" err="1"/>
              <a:t>cf</a:t>
            </a:r>
            <a:r>
              <a:rPr lang="en-US" dirty="0"/>
              <a:t>-models-for-music-recommendations-at-</a:t>
            </a:r>
            <a:r>
              <a:rPr lang="en-US" dirty="0" err="1"/>
              <a:t>spotify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24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4995-5341-8F40-8EEF-AB15D3803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Embedding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F17AD-BDB5-1447-A31E-2BD308C44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Spotify Annoy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Facebook </a:t>
            </a:r>
            <a:r>
              <a:rPr lang="en-US" dirty="0" err="1"/>
              <a:t>Faiss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Google </a:t>
            </a:r>
            <a:r>
              <a:rPr lang="en-US" dirty="0" err="1"/>
              <a:t>ScaNN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955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36F1-F84F-2649-B8B2-6C62CB4AF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EE7F6-B790-F44F-87C3-C2317E7D9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4503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718</Words>
  <Application>Microsoft Macintosh PowerPoint</Application>
  <PresentationFormat>Widescreen</PresentationFormat>
  <Paragraphs>175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Gill Sans</vt:lpstr>
      <vt:lpstr>Gill Sans MT</vt:lpstr>
      <vt:lpstr>Gallery</vt:lpstr>
      <vt:lpstr>Multi-stage ranking &amp; retrieval</vt:lpstr>
      <vt:lpstr>About Myself</vt:lpstr>
      <vt:lpstr>Need for speed</vt:lpstr>
      <vt:lpstr>Scale</vt:lpstr>
      <vt:lpstr>Latency Constraints</vt:lpstr>
      <vt:lpstr>Retrieval 101</vt:lpstr>
      <vt:lpstr>Inverted Index</vt:lpstr>
      <vt:lpstr>POSTING LISTS</vt:lpstr>
      <vt:lpstr>Boolean Retrieval</vt:lpstr>
      <vt:lpstr>Product Attributes</vt:lpstr>
      <vt:lpstr>Bird’s Eye View </vt:lpstr>
      <vt:lpstr>Ad Unit</vt:lpstr>
      <vt:lpstr>Ad Indexing</vt:lpstr>
      <vt:lpstr>Tree Based Indexing</vt:lpstr>
      <vt:lpstr>Bit Map Indexing</vt:lpstr>
      <vt:lpstr>Ad Retrieval &amp; Ranking</vt:lpstr>
      <vt:lpstr>Two Tower Model</vt:lpstr>
      <vt:lpstr>Two Tower Model</vt:lpstr>
      <vt:lpstr>Light Weight Interaction Model</vt:lpstr>
      <vt:lpstr>PowerPoint Presentation</vt:lpstr>
      <vt:lpstr>Process Flow</vt:lpstr>
      <vt:lpstr>End of part 1 </vt:lpstr>
      <vt:lpstr>Session Recommendation As Approximate Nearest Neighbor</vt:lpstr>
      <vt:lpstr>Embedding Space</vt:lpstr>
      <vt:lpstr>Search In Embedding Space</vt:lpstr>
      <vt:lpstr>PowerPoint Presentation</vt:lpstr>
      <vt:lpstr>Spotify Use Case</vt:lpstr>
      <vt:lpstr>Popular Embedding Libraries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Multi-stage ranking &amp; retrieval</dc:title>
  <dc:creator>Siddharth Sharma</dc:creator>
  <cp:lastModifiedBy>Siddharth Sharma</cp:lastModifiedBy>
  <cp:revision>15</cp:revision>
  <dcterms:created xsi:type="dcterms:W3CDTF">2020-10-04T02:12:41Z</dcterms:created>
  <dcterms:modified xsi:type="dcterms:W3CDTF">2020-10-04T06:38:18Z</dcterms:modified>
</cp:coreProperties>
</file>